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old" panose="020F0502020204030203" charset="0"/>
      <p:regular r:id="rId14"/>
    </p:embeddedFont>
    <p:embeddedFont>
      <p:font typeface="Open Sans" panose="020B0606030504020204" pitchFamily="34" charset="0"/>
      <p:regular r:id="rId15"/>
      <p:italic r:id="rId16"/>
    </p:embeddedFont>
    <p:embeddedFont>
      <p:font typeface="Open Sans Bold" panose="020B0806030504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0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4AA2D-C693-4687-B34C-2088EFD8BFC1}" v="5" dt="2022-01-07T14:41:33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24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microsoft.com/office/2015/10/relationships/revisionInfo" Target="revisionInfo.xml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Halle" userId="fa517872-1c20-4f14-93ab-b4d1fb4ebe1e" providerId="ADAL" clId="{5584AA2D-C693-4687-B34C-2088EFD8BFC1}"/>
    <pc:docChg chg="custSel addSld delSld modSld">
      <pc:chgData name="Johnson, Halle" userId="fa517872-1c20-4f14-93ab-b4d1fb4ebe1e" providerId="ADAL" clId="{5584AA2D-C693-4687-B34C-2088EFD8BFC1}" dt="2022-01-07T14:42:33.924" v="136" actId="14100"/>
      <pc:docMkLst>
        <pc:docMk/>
      </pc:docMkLst>
      <pc:sldChg chg="addSp modSp mod">
        <pc:chgData name="Johnson, Halle" userId="fa517872-1c20-4f14-93ab-b4d1fb4ebe1e" providerId="ADAL" clId="{5584AA2D-C693-4687-B34C-2088EFD8BFC1}" dt="2022-01-07T14:42:33.924" v="136" actId="14100"/>
        <pc:sldMkLst>
          <pc:docMk/>
          <pc:sldMk cId="0" sldId="256"/>
        </pc:sldMkLst>
        <pc:spChg chg="add mod">
          <ac:chgData name="Johnson, Halle" userId="fa517872-1c20-4f14-93ab-b4d1fb4ebe1e" providerId="ADAL" clId="{5584AA2D-C693-4687-B34C-2088EFD8BFC1}" dt="2022-01-07T14:42:33.924" v="136" actId="14100"/>
          <ac:spMkLst>
            <pc:docMk/>
            <pc:sldMk cId="0" sldId="256"/>
            <ac:spMk id="15" creationId="{80893926-7364-45C0-AB7A-816BC7B05FE3}"/>
          </ac:spMkLst>
        </pc:spChg>
      </pc:sldChg>
      <pc:sldChg chg="addSp delSp modSp add del mod setBg">
        <pc:chgData name="Johnson, Halle" userId="fa517872-1c20-4f14-93ab-b4d1fb4ebe1e" providerId="ADAL" clId="{5584AA2D-C693-4687-B34C-2088EFD8BFC1}" dt="2022-01-07T14:41:52.487" v="65" actId="47"/>
        <pc:sldMkLst>
          <pc:docMk/>
          <pc:sldMk cId="0" sldId="257"/>
        </pc:sldMkLst>
        <pc:spChg chg="mod">
          <ac:chgData name="Johnson, Halle" userId="fa517872-1c20-4f14-93ab-b4d1fb4ebe1e" providerId="ADAL" clId="{5584AA2D-C693-4687-B34C-2088EFD8BFC1}" dt="2022-01-07T14:41:48.967" v="64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Johnson, Halle" userId="fa517872-1c20-4f14-93ab-b4d1fb4ebe1e" providerId="ADAL" clId="{5584AA2D-C693-4687-B34C-2088EFD8BFC1}" dt="2022-01-07T14:39:56.695" v="1" actId="207"/>
          <ac:spMkLst>
            <pc:docMk/>
            <pc:sldMk cId="0" sldId="257"/>
            <ac:spMk id="8" creationId="{00000000-0000-0000-0000-000000000000}"/>
          </ac:spMkLst>
        </pc:spChg>
        <pc:spChg chg="mod">
          <ac:chgData name="Johnson, Halle" userId="fa517872-1c20-4f14-93ab-b4d1fb4ebe1e" providerId="ADAL" clId="{5584AA2D-C693-4687-B34C-2088EFD8BFC1}" dt="2022-01-07T14:40:19.402" v="13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Johnson, Halle" userId="fa517872-1c20-4f14-93ab-b4d1fb4ebe1e" providerId="ADAL" clId="{5584AA2D-C693-4687-B34C-2088EFD8BFC1}" dt="2022-01-07T14:41:42.009" v="56" actId="20577"/>
          <ac:spMkLst>
            <pc:docMk/>
            <pc:sldMk cId="0" sldId="257"/>
            <ac:spMk id="10" creationId="{00000000-0000-0000-0000-000000000000}"/>
          </ac:spMkLst>
        </pc:spChg>
        <pc:spChg chg="mod">
          <ac:chgData name="Johnson, Halle" userId="fa517872-1c20-4f14-93ab-b4d1fb4ebe1e" providerId="ADAL" clId="{5584AA2D-C693-4687-B34C-2088EFD8BFC1}" dt="2022-01-07T14:40:29.436" v="17" actId="1076"/>
          <ac:spMkLst>
            <pc:docMk/>
            <pc:sldMk cId="0" sldId="257"/>
            <ac:spMk id="11" creationId="{00000000-0000-0000-0000-000000000000}"/>
          </ac:spMkLst>
        </pc:spChg>
        <pc:spChg chg="add mod">
          <ac:chgData name="Johnson, Halle" userId="fa517872-1c20-4f14-93ab-b4d1fb4ebe1e" providerId="ADAL" clId="{5584AA2D-C693-4687-B34C-2088EFD8BFC1}" dt="2022-01-07T14:40:25.695" v="16"/>
          <ac:spMkLst>
            <pc:docMk/>
            <pc:sldMk cId="0" sldId="257"/>
            <ac:spMk id="12" creationId="{821D8B41-17FC-4924-9785-4EF1BEE72061}"/>
          </ac:spMkLst>
        </pc:spChg>
        <pc:spChg chg="add mod">
          <ac:chgData name="Johnson, Halle" userId="fa517872-1c20-4f14-93ab-b4d1fb4ebe1e" providerId="ADAL" clId="{5584AA2D-C693-4687-B34C-2088EFD8BFC1}" dt="2022-01-07T14:41:13.247" v="50"/>
          <ac:spMkLst>
            <pc:docMk/>
            <pc:sldMk cId="0" sldId="257"/>
            <ac:spMk id="13" creationId="{87958C8F-7ED5-416C-B143-C4F425D88D24}"/>
          </ac:spMkLst>
        </pc:spChg>
        <pc:picChg chg="mod">
          <ac:chgData name="Johnson, Halle" userId="fa517872-1c20-4f14-93ab-b4d1fb4ebe1e" providerId="ADAL" clId="{5584AA2D-C693-4687-B34C-2088EFD8BFC1}" dt="2022-01-07T14:41:35.309" v="54" actId="14100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Johnson, Halle" userId="fa517872-1c20-4f14-93ab-b4d1fb4ebe1e" providerId="ADAL" clId="{5584AA2D-C693-4687-B34C-2088EFD8BFC1}" dt="2022-01-07T14:41:28.963" v="52" actId="1076"/>
          <ac:picMkLst>
            <pc:docMk/>
            <pc:sldMk cId="0" sldId="257"/>
            <ac:picMk id="5" creationId="{00000000-0000-0000-0000-000000000000}"/>
          </ac:picMkLst>
        </pc:picChg>
        <pc:picChg chg="del mod">
          <ac:chgData name="Johnson, Halle" userId="fa517872-1c20-4f14-93ab-b4d1fb4ebe1e" providerId="ADAL" clId="{5584AA2D-C693-4687-B34C-2088EFD8BFC1}" dt="2022-01-07T14:40:41.994" v="20" actId="478"/>
          <ac:picMkLst>
            <pc:docMk/>
            <pc:sldMk cId="0" sldId="257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92" y="7647986"/>
            <a:ext cx="7556500" cy="3045414"/>
            <a:chOff x="0" y="0"/>
            <a:chExt cx="3536018" cy="1437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36018" cy="1437484"/>
            </a:xfrm>
            <a:custGeom>
              <a:avLst/>
              <a:gdLst/>
              <a:ahLst/>
              <a:cxnLst/>
              <a:rect l="l" t="t" r="r" b="b"/>
              <a:pathLst>
                <a:path w="3536018" h="1437484">
                  <a:moveTo>
                    <a:pt x="0" y="0"/>
                  </a:moveTo>
                  <a:lnTo>
                    <a:pt x="3536018" y="0"/>
                  </a:lnTo>
                  <a:lnTo>
                    <a:pt x="3536018" y="1437484"/>
                  </a:lnTo>
                  <a:lnTo>
                    <a:pt x="0" y="1437484"/>
                  </a:lnTo>
                  <a:close/>
                </a:path>
              </a:pathLst>
            </a:custGeom>
            <a:solidFill>
              <a:srgbClr val="00214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83250" y="10115913"/>
            <a:ext cx="1510283" cy="3964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628" y="10141166"/>
            <a:ext cx="2208621" cy="52730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7672912"/>
            <a:ext cx="781604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808243" y="2102889"/>
            <a:ext cx="4640241" cy="321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7"/>
              </a:lnSpc>
            </a:pPr>
            <a:r>
              <a:rPr lang="en-US" sz="1490" dirty="0">
                <a:solidFill>
                  <a:srgbClr val="FFFFFF"/>
                </a:solidFill>
                <a:latin typeface="Open Sans Bold"/>
              </a:rPr>
              <a:t>We are looking for </a:t>
            </a:r>
            <a:r>
              <a:rPr lang="en-US" sz="1490" dirty="0">
                <a:solidFill>
                  <a:srgbClr val="FFFFFF"/>
                </a:solidFill>
                <a:highlight>
                  <a:srgbClr val="0000FF"/>
                </a:highlight>
                <a:latin typeface="Open Sans Bold"/>
              </a:rPr>
              <a:t>(insert number of people you are looking for if appropriate) </a:t>
            </a:r>
            <a:r>
              <a:rPr lang="en-US" sz="1490" dirty="0">
                <a:solidFill>
                  <a:srgbClr val="FFFFFF"/>
                </a:solidFill>
                <a:latin typeface="Open Sans Bold"/>
              </a:rPr>
              <a:t>individuals who: </a:t>
            </a:r>
          </a:p>
          <a:p>
            <a:pPr marL="321889" lvl="1" indent="-160944">
              <a:lnSpc>
                <a:spcPts val="2087"/>
              </a:lnSpc>
              <a:buFont typeface="Arial"/>
              <a:buChar char="•"/>
            </a:pPr>
            <a:r>
              <a:rPr lang="en-US" sz="1490" dirty="0">
                <a:solidFill>
                  <a:srgbClr val="FFFFFF"/>
                </a:solidFill>
                <a:highlight>
                  <a:srgbClr val="0000FF"/>
                </a:highlight>
                <a:latin typeface="Open Sans"/>
              </a:rPr>
              <a:t>Add 2 – 3 dot points on experience you would like people to have. Examples provided below</a:t>
            </a:r>
          </a:p>
          <a:p>
            <a:pPr marL="160945" lvl="1">
              <a:lnSpc>
                <a:spcPts val="2087"/>
              </a:lnSpc>
            </a:pPr>
            <a:endParaRPr lang="en-US" sz="1490" dirty="0">
              <a:solidFill>
                <a:srgbClr val="FFFFFF"/>
              </a:solidFill>
              <a:latin typeface="Open Sans"/>
            </a:endParaRPr>
          </a:p>
          <a:p>
            <a:pPr marL="446695" lvl="1" indent="-285750">
              <a:lnSpc>
                <a:spcPts val="2087"/>
              </a:lnSpc>
              <a:buFont typeface="Arial" panose="020B0604020202020204" pitchFamily="34" charset="0"/>
              <a:buChar char="•"/>
            </a:pPr>
            <a:r>
              <a:rPr lang="en-US" sz="1490" i="1" dirty="0">
                <a:solidFill>
                  <a:srgbClr val="FFFFFF"/>
                </a:solidFill>
                <a:latin typeface="Open Sans"/>
              </a:rPr>
              <a:t>live, work, study or receive care in North West London</a:t>
            </a:r>
          </a:p>
          <a:p>
            <a:pPr marL="446695" lvl="1" indent="-285750">
              <a:lnSpc>
                <a:spcPts val="2087"/>
              </a:lnSpc>
              <a:buFont typeface="Arial" panose="020B0604020202020204" pitchFamily="34" charset="0"/>
              <a:buChar char="•"/>
            </a:pPr>
            <a:r>
              <a:rPr lang="en-US" sz="1490" i="1" dirty="0">
                <a:solidFill>
                  <a:srgbClr val="FFFFFF"/>
                </a:solidFill>
                <a:latin typeface="Open Sans"/>
              </a:rPr>
              <a:t> have lived experience of e.g. cancer as a patient or carer</a:t>
            </a:r>
          </a:p>
          <a:p>
            <a:pPr marL="446695" lvl="1" indent="-285750">
              <a:lnSpc>
                <a:spcPts val="2087"/>
              </a:lnSpc>
              <a:buFont typeface="Arial" panose="020B0604020202020204" pitchFamily="34" charset="0"/>
              <a:buChar char="•"/>
            </a:pPr>
            <a:r>
              <a:rPr lang="en-US" sz="1490" i="1" dirty="0">
                <a:solidFill>
                  <a:srgbClr val="FFFFFF"/>
                </a:solidFill>
                <a:latin typeface="Open Sans"/>
              </a:rPr>
              <a:t>are available between X – Y date to participate in online meetings</a:t>
            </a:r>
          </a:p>
          <a:p>
            <a:pPr>
              <a:lnSpc>
                <a:spcPts val="2087"/>
              </a:lnSpc>
            </a:pPr>
            <a:endParaRPr lang="en-US" sz="149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4959" y="7841395"/>
            <a:ext cx="6806124" cy="1200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en-US" sz="1713" dirty="0">
                <a:solidFill>
                  <a:srgbClr val="FFFFFF"/>
                </a:solidFill>
                <a:latin typeface="Lato"/>
              </a:rPr>
              <a:t>Find out more and register your interest: </a:t>
            </a:r>
            <a:r>
              <a:rPr lang="en-US" sz="1490" dirty="0">
                <a:solidFill>
                  <a:srgbClr val="FFFFFF"/>
                </a:solidFill>
                <a:highlight>
                  <a:srgbClr val="0000FF"/>
                </a:highlight>
                <a:latin typeface="Open Sans"/>
              </a:rPr>
              <a:t>[Either link/QR code to sign-up form, or include contact details for people to express an interest]</a:t>
            </a:r>
          </a:p>
          <a:p>
            <a:pPr algn="ctr">
              <a:lnSpc>
                <a:spcPts val="2398"/>
              </a:lnSpc>
            </a:pPr>
            <a:endParaRPr lang="en-US" sz="1713" u="sng" dirty="0">
              <a:solidFill>
                <a:srgbClr val="FFFFFF"/>
              </a:solidFill>
              <a:latin typeface="Lato Bold"/>
            </a:endParaRPr>
          </a:p>
          <a:p>
            <a:pPr algn="ctr">
              <a:lnSpc>
                <a:spcPts val="2398"/>
              </a:lnSpc>
            </a:pPr>
            <a:r>
              <a:rPr lang="en-US" sz="1713" dirty="0">
                <a:solidFill>
                  <a:srgbClr val="FFFFFF"/>
                </a:solidFill>
                <a:latin typeface="Lato"/>
              </a:rPr>
              <a:t>Deadline: </a:t>
            </a:r>
            <a:r>
              <a:rPr lang="en-US" sz="1490" dirty="0">
                <a:solidFill>
                  <a:srgbClr val="FFFFFF"/>
                </a:solidFill>
                <a:highlight>
                  <a:srgbClr val="0000FF"/>
                </a:highlight>
                <a:latin typeface="Open Sans"/>
              </a:rPr>
              <a:t>Insert date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743" y="1926830"/>
            <a:ext cx="2643827" cy="27255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46315" y="203550"/>
            <a:ext cx="6986264" cy="1047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Lato Bold"/>
              </a:rPr>
              <a:t>Join our public involvement steering/advisory group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5009" y="9496114"/>
            <a:ext cx="7560000" cy="25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solidFill>
                  <a:srgbClr val="FFFFFF"/>
                </a:solidFill>
                <a:latin typeface="Lato"/>
              </a:rPr>
              <a:t>Any questions, please contact </a:t>
            </a:r>
            <a:r>
              <a:rPr lang="en-US" sz="1490" dirty="0">
                <a:solidFill>
                  <a:srgbClr val="FFFFFF"/>
                </a:solidFill>
                <a:highlight>
                  <a:srgbClr val="0000FF"/>
                </a:highlight>
                <a:latin typeface="Open Sans"/>
              </a:rPr>
              <a:t>[add contact details]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7404" y="1334181"/>
            <a:ext cx="7135175" cy="31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dirty="0">
                <a:solidFill>
                  <a:srgbClr val="FFFFFF"/>
                </a:solidFill>
                <a:highlight>
                  <a:srgbClr val="0000FF"/>
                </a:highlight>
                <a:latin typeface="Lato"/>
              </a:rPr>
              <a:t>Briefly describe project/aim of group. E.g. Our project aims to….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3446" y="5168666"/>
            <a:ext cx="7069133" cy="2276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7"/>
              </a:lnSpc>
            </a:pPr>
            <a:r>
              <a:rPr lang="en-US" sz="1600" dirty="0">
                <a:solidFill>
                  <a:srgbClr val="FFFFFF"/>
                </a:solidFill>
                <a:latin typeface="Lato Bold"/>
              </a:rPr>
              <a:t>Why join? </a:t>
            </a:r>
            <a:r>
              <a:rPr lang="en-US" sz="1490" dirty="0">
                <a:solidFill>
                  <a:srgbClr val="FFFFFF"/>
                </a:solidFill>
                <a:highlight>
                  <a:srgbClr val="0000FF"/>
                </a:highlight>
                <a:latin typeface="Open Sans"/>
              </a:rPr>
              <a:t>Add 2 – 3 dot points on support/development individuals will get being involved. Examples provided below: </a:t>
            </a:r>
          </a:p>
          <a:p>
            <a:pPr marL="342337" lvl="1" indent="-171168">
              <a:lnSpc>
                <a:spcPts val="2219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Lato"/>
              </a:rPr>
              <a:t>You will get to hear about the latest research in this area and collaborate with researchers and clinicians </a:t>
            </a:r>
          </a:p>
          <a:p>
            <a:pPr marL="342336" lvl="1" indent="-171168">
              <a:lnSpc>
                <a:spcPts val="2219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Lato"/>
              </a:rPr>
              <a:t>You will get to share your views to help inform &amp; influence new &amp; innovative research</a:t>
            </a:r>
          </a:p>
          <a:p>
            <a:pPr marL="342335" lvl="1" indent="-171168">
              <a:lnSpc>
                <a:spcPts val="2219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Lato"/>
              </a:rPr>
              <a:t>You will be reimbursed for your time involved in the group as well as other relevant expenses. </a:t>
            </a:r>
          </a:p>
          <a:p>
            <a:pPr marL="342336" lvl="1" indent="-171168">
              <a:lnSpc>
                <a:spcPts val="2219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Lato"/>
              </a:rPr>
              <a:t>You will be supported &amp; receive appropriate training as needed.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42E72-89A7-47FB-A5EE-22AB5EFB17C3}"/>
              </a:ext>
            </a:extLst>
          </p:cNvPr>
          <p:cNvSpPr/>
          <p:nvPr/>
        </p:nvSpPr>
        <p:spPr>
          <a:xfrm>
            <a:off x="2391867" y="10084506"/>
            <a:ext cx="2772765" cy="527308"/>
          </a:xfrm>
          <a:prstGeom prst="rect">
            <a:avLst/>
          </a:prstGeom>
          <a:solidFill>
            <a:srgbClr val="310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Add any other relevant logo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893926-7364-45C0-AB7A-816BC7B05FE3}"/>
              </a:ext>
            </a:extLst>
          </p:cNvPr>
          <p:cNvSpPr/>
          <p:nvPr/>
        </p:nvSpPr>
        <p:spPr>
          <a:xfrm>
            <a:off x="263446" y="4231195"/>
            <a:ext cx="2643827" cy="717978"/>
          </a:xfrm>
          <a:prstGeom prst="rect">
            <a:avLst/>
          </a:prstGeom>
          <a:solidFill>
            <a:srgbClr val="310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Add image relevant to your project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0E2ACC75E1374EAE549283D4A102A8" ma:contentTypeVersion="6" ma:contentTypeDescription="Create a new document." ma:contentTypeScope="" ma:versionID="d7514ab81869d432065c9f673b0a3eca">
  <xsd:schema xmlns:xsd="http://www.w3.org/2001/XMLSchema" xmlns:xs="http://www.w3.org/2001/XMLSchema" xmlns:p="http://schemas.microsoft.com/office/2006/metadata/properties" xmlns:ns2="855a46fb-fd45-4447-ad70-f97d4a259d15" xmlns:ns3="f1bc92c5-378d-4d3b-8988-eaf887d7068d" targetNamespace="http://schemas.microsoft.com/office/2006/metadata/properties" ma:root="true" ma:fieldsID="2d6786f9a1b25b08de11d83811ad6226" ns2:_="" ns3:_="">
    <xsd:import namespace="855a46fb-fd45-4447-ad70-f97d4a259d15"/>
    <xsd:import namespace="f1bc92c5-378d-4d3b-8988-eaf887d706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a46fb-fd45-4447-ad70-f97d4a259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c92c5-378d-4d3b-8988-eaf887d7068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BA7E15-B962-4812-9833-303AC06DB318}"/>
</file>

<file path=customXml/itemProps2.xml><?xml version="1.0" encoding="utf-8"?>
<ds:datastoreItem xmlns:ds="http://schemas.openxmlformats.org/officeDocument/2006/customXml" ds:itemID="{C07BD5DE-53EA-4BAB-96F9-E646FF9DD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ECE50-643D-43FF-A384-8B70D90604A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55a46fb-fd45-4447-ad70-f97d4a259d1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241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 Sans</vt:lpstr>
      <vt:lpstr>Arial</vt:lpstr>
      <vt:lpstr>Lato</vt:lpstr>
      <vt:lpstr>Open Sans Bold</vt:lpstr>
      <vt:lpstr>Calibri</vt:lpstr>
      <vt:lpstr>Lato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Health Steering Group</dc:title>
  <cp:lastModifiedBy>Johnson, Halle</cp:lastModifiedBy>
  <cp:revision>2</cp:revision>
  <dcterms:created xsi:type="dcterms:W3CDTF">2006-08-16T00:00:00Z</dcterms:created>
  <dcterms:modified xsi:type="dcterms:W3CDTF">2022-01-07T14:42:38Z</dcterms:modified>
  <dc:identifier>DAEfffcdIwQ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0x0101006A0E2ACC75E1374EAE549283D4A102A8</vt:lpwstr>
  </property>
</Properties>
</file>